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EC20D1-998B-41D6-8537-215552DDE7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C20D1-998B-41D6-8537-215552DDE7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C20D1-998B-41D6-8537-215552DDE7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C20D1-998B-41D6-8537-215552DDE7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EC20D1-998B-41D6-8537-215552DDE757}"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EC20D1-998B-41D6-8537-215552DDE7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EC20D1-998B-41D6-8537-215552DDE757}" type="datetimeFigureOut">
              <a:rPr lang="en-US" smtClean="0"/>
              <a:pPr/>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EC20D1-998B-41D6-8537-215552DDE757}" type="datetimeFigureOut">
              <a:rPr lang="en-US" smtClean="0"/>
              <a:pPr/>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EC20D1-998B-41D6-8537-215552DDE757}" type="datetimeFigureOut">
              <a:rPr lang="en-US" smtClean="0"/>
              <a:pPr/>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EC20D1-998B-41D6-8537-215552DDE7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EC20D1-998B-41D6-8537-215552DDE757}"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29044-5F11-4B0A-A54A-BF9F8405FA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C20D1-998B-41D6-8537-215552DDE757}" type="datetimeFigureOut">
              <a:rPr lang="en-US" smtClean="0"/>
              <a:pPr/>
              <a:t>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29044-5F11-4B0A-A54A-BF9F8405FA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981199"/>
          </a:xfrm>
        </p:spPr>
        <p:txBody>
          <a:bodyPr/>
          <a:lstStyle/>
          <a:p>
            <a:r>
              <a:rPr lang="en-US" dirty="0" smtClean="0">
                <a:solidFill>
                  <a:schemeClr val="accent2"/>
                </a:solidFill>
                <a:latin typeface="Algerian" pitchFamily="82" charset="0"/>
              </a:rPr>
              <a:t>Gandhi as a Social Reformer</a:t>
            </a:r>
            <a:endParaRPr lang="en-US" dirty="0">
              <a:solidFill>
                <a:schemeClr val="accent2"/>
              </a:solidFill>
              <a:latin typeface="Algerian" pitchFamily="82" charset="0"/>
            </a:endParaRPr>
          </a:p>
        </p:txBody>
      </p:sp>
      <p:sp>
        <p:nvSpPr>
          <p:cNvPr id="3" name="Subtitle 2"/>
          <p:cNvSpPr>
            <a:spLocks noGrp="1"/>
          </p:cNvSpPr>
          <p:nvPr>
            <p:ph type="subTitle" idx="1"/>
          </p:nvPr>
        </p:nvSpPr>
        <p:spPr>
          <a:xfrm>
            <a:off x="1371600" y="2133600"/>
            <a:ext cx="6400800" cy="3505200"/>
          </a:xfrm>
        </p:spPr>
        <p:txBody>
          <a:bodyPr>
            <a:normAutofit fontScale="92500" lnSpcReduction="10000"/>
          </a:bodyPr>
          <a:lstStyle/>
          <a:p>
            <a:endParaRPr lang="en-US" dirty="0" smtClean="0">
              <a:solidFill>
                <a:srgbClr val="0070C0"/>
              </a:solidFill>
              <a:latin typeface="Baskerville Old Face" pitchFamily="18" charset="0"/>
              <a:cs typeface="Times New Roman" pitchFamily="18" charset="0"/>
            </a:endParaRPr>
          </a:p>
          <a:p>
            <a:pPr>
              <a:lnSpc>
                <a:spcPct val="120000"/>
              </a:lnSpc>
            </a:pPr>
            <a:r>
              <a:rPr lang="en-US" dirty="0" smtClean="0">
                <a:solidFill>
                  <a:srgbClr val="0070C0"/>
                </a:solidFill>
                <a:latin typeface="Baskerville Old Face" pitchFamily="18" charset="0"/>
                <a:cs typeface="Times New Roman" pitchFamily="18" charset="0"/>
              </a:rPr>
              <a:t>Dr</a:t>
            </a:r>
            <a:r>
              <a:rPr lang="en-US" dirty="0" smtClean="0">
                <a:solidFill>
                  <a:srgbClr val="0070C0"/>
                </a:solidFill>
                <a:latin typeface="Baskerville Old Face" pitchFamily="18" charset="0"/>
                <a:cs typeface="Times New Roman" pitchFamily="18" charset="0"/>
              </a:rPr>
              <a:t>. </a:t>
            </a:r>
            <a:r>
              <a:rPr lang="en-US" dirty="0" err="1" smtClean="0">
                <a:solidFill>
                  <a:srgbClr val="0070C0"/>
                </a:solidFill>
                <a:latin typeface="Baskerville Old Face" pitchFamily="18" charset="0"/>
                <a:cs typeface="Times New Roman" pitchFamily="18" charset="0"/>
              </a:rPr>
              <a:t>Sanjukta</a:t>
            </a:r>
            <a:r>
              <a:rPr lang="en-US" dirty="0" smtClean="0">
                <a:solidFill>
                  <a:srgbClr val="0070C0"/>
                </a:solidFill>
                <a:latin typeface="Baskerville Old Face" pitchFamily="18" charset="0"/>
                <a:cs typeface="Times New Roman" pitchFamily="18" charset="0"/>
              </a:rPr>
              <a:t> </a:t>
            </a:r>
            <a:r>
              <a:rPr lang="en-US" dirty="0" err="1" smtClean="0">
                <a:solidFill>
                  <a:srgbClr val="0070C0"/>
                </a:solidFill>
                <a:latin typeface="Baskerville Old Face" pitchFamily="18" charset="0"/>
                <a:cs typeface="Times New Roman" pitchFamily="18" charset="0"/>
              </a:rPr>
              <a:t>Padhi</a:t>
            </a:r>
            <a:endParaRPr lang="en-US" dirty="0" smtClean="0">
              <a:solidFill>
                <a:srgbClr val="0070C0"/>
              </a:solidFill>
              <a:latin typeface="Baskerville Old Face" pitchFamily="18" charset="0"/>
              <a:cs typeface="Times New Roman" pitchFamily="18" charset="0"/>
            </a:endParaRPr>
          </a:p>
          <a:p>
            <a:pPr>
              <a:lnSpc>
                <a:spcPct val="120000"/>
              </a:lnSpc>
            </a:pPr>
            <a:r>
              <a:rPr lang="en-US" dirty="0" smtClean="0">
                <a:solidFill>
                  <a:srgbClr val="0070C0"/>
                </a:solidFill>
                <a:latin typeface="Baskerville Old Face" pitchFamily="18" charset="0"/>
                <a:cs typeface="Times New Roman" pitchFamily="18" charset="0"/>
              </a:rPr>
              <a:t>Assistant Professor</a:t>
            </a:r>
          </a:p>
          <a:p>
            <a:pPr>
              <a:lnSpc>
                <a:spcPct val="120000"/>
              </a:lnSpc>
            </a:pPr>
            <a:r>
              <a:rPr lang="en-US" dirty="0" smtClean="0">
                <a:solidFill>
                  <a:srgbClr val="0070C0"/>
                </a:solidFill>
                <a:latin typeface="Baskerville Old Face" pitchFamily="18" charset="0"/>
                <a:cs typeface="Times New Roman" pitchFamily="18" charset="0"/>
              </a:rPr>
              <a:t>School of Psychology</a:t>
            </a:r>
          </a:p>
          <a:p>
            <a:pPr>
              <a:lnSpc>
                <a:spcPct val="120000"/>
              </a:lnSpc>
            </a:pPr>
            <a:r>
              <a:rPr lang="en-US" dirty="0" err="1" smtClean="0">
                <a:solidFill>
                  <a:srgbClr val="0070C0"/>
                </a:solidFill>
                <a:latin typeface="Baskerville Old Face" pitchFamily="18" charset="0"/>
                <a:cs typeface="Times New Roman" pitchFamily="18" charset="0"/>
              </a:rPr>
              <a:t>Gangadhar</a:t>
            </a:r>
            <a:r>
              <a:rPr lang="en-US" dirty="0" smtClean="0">
                <a:solidFill>
                  <a:srgbClr val="0070C0"/>
                </a:solidFill>
                <a:latin typeface="Baskerville Old Face" pitchFamily="18" charset="0"/>
                <a:cs typeface="Times New Roman" pitchFamily="18" charset="0"/>
              </a:rPr>
              <a:t> </a:t>
            </a:r>
            <a:r>
              <a:rPr lang="en-US" dirty="0" err="1" smtClean="0">
                <a:solidFill>
                  <a:srgbClr val="0070C0"/>
                </a:solidFill>
                <a:latin typeface="Baskerville Old Face" pitchFamily="18" charset="0"/>
                <a:cs typeface="Times New Roman" pitchFamily="18" charset="0"/>
              </a:rPr>
              <a:t>Meher</a:t>
            </a:r>
            <a:r>
              <a:rPr lang="en-US" dirty="0" smtClean="0">
                <a:solidFill>
                  <a:srgbClr val="0070C0"/>
                </a:solidFill>
                <a:latin typeface="Baskerville Old Face" pitchFamily="18" charset="0"/>
                <a:cs typeface="Times New Roman" pitchFamily="18" charset="0"/>
              </a:rPr>
              <a:t> </a:t>
            </a:r>
            <a:r>
              <a:rPr lang="en-US" dirty="0" smtClean="0">
                <a:solidFill>
                  <a:srgbClr val="0070C0"/>
                </a:solidFill>
                <a:latin typeface="Baskerville Old Face" pitchFamily="18" charset="0"/>
                <a:cs typeface="Times New Roman" pitchFamily="18" charset="0"/>
              </a:rPr>
              <a:t>University</a:t>
            </a:r>
            <a:endParaRPr lang="en-US" dirty="0" smtClean="0">
              <a:solidFill>
                <a:srgbClr val="0070C0"/>
              </a:solidFill>
              <a:latin typeface="Baskerville Old Face" pitchFamily="18" charset="0"/>
              <a:cs typeface="Times New Roman" pitchFamily="18" charset="0"/>
            </a:endParaRPr>
          </a:p>
          <a:p>
            <a:pPr>
              <a:lnSpc>
                <a:spcPct val="120000"/>
              </a:lnSpc>
            </a:pPr>
            <a:r>
              <a:rPr lang="en-US" dirty="0" err="1" smtClean="0">
                <a:solidFill>
                  <a:srgbClr val="0070C0"/>
                </a:solidFill>
                <a:latin typeface="Baskerville Old Face" pitchFamily="18" charset="0"/>
                <a:cs typeface="Times New Roman" pitchFamily="18" charset="0"/>
              </a:rPr>
              <a:t>Sambalpur</a:t>
            </a:r>
            <a:r>
              <a:rPr lang="en-US" dirty="0" smtClean="0">
                <a:solidFill>
                  <a:srgbClr val="0070C0"/>
                </a:solidFill>
                <a:latin typeface="Baskerville Old Face" pitchFamily="18" charset="0"/>
                <a:cs typeface="Times New Roman" pitchFamily="18" charset="0"/>
              </a:rPr>
              <a:t>, </a:t>
            </a:r>
            <a:r>
              <a:rPr lang="en-US" dirty="0" err="1" smtClean="0">
                <a:solidFill>
                  <a:srgbClr val="0070C0"/>
                </a:solidFill>
                <a:latin typeface="Baskerville Old Face" pitchFamily="18" charset="0"/>
                <a:cs typeface="Times New Roman" pitchFamily="18" charset="0"/>
              </a:rPr>
              <a:t>Odisha</a:t>
            </a:r>
            <a:endParaRPr lang="en-US" dirty="0" smtClean="0">
              <a:solidFill>
                <a:srgbClr val="0070C0"/>
              </a:solidFill>
              <a:latin typeface="Baskerville Old Face"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latin typeface="Times New Roman" pitchFamily="18" charset="0"/>
                <a:cs typeface="Times New Roman" pitchFamily="18" charset="0"/>
              </a:rPr>
              <a:t>Untouchability</a:t>
            </a:r>
            <a:endParaRPr lang="en-US" sz="28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buNone/>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In the real sense </a:t>
            </a:r>
            <a:r>
              <a:rPr lang="en-US" sz="2000" dirty="0" err="1" smtClean="0">
                <a:latin typeface="Times New Roman" pitchFamily="18" charset="0"/>
                <a:cs typeface="Times New Roman" pitchFamily="18" charset="0"/>
              </a:rPr>
              <a:t>Gandhiji</a:t>
            </a:r>
            <a:r>
              <a:rPr lang="en-US" sz="2000" dirty="0" smtClean="0">
                <a:latin typeface="Times New Roman" pitchFamily="18" charset="0"/>
                <a:cs typeface="Times New Roman" pitchFamily="18" charset="0"/>
              </a:rPr>
              <a:t> was the champion against this kind of social issue. It </a:t>
            </a:r>
            <a:r>
              <a:rPr lang="en-US" sz="2000" dirty="0" smtClean="0">
                <a:latin typeface="Times New Roman" pitchFamily="18" charset="0"/>
                <a:cs typeface="Times New Roman" pitchFamily="18" charset="0"/>
              </a:rPr>
              <a:t>shook Gandhi to the innermost core of his soul. He believed in '</a:t>
            </a:r>
            <a:r>
              <a:rPr lang="en-US" sz="2000" dirty="0" err="1" smtClean="0">
                <a:latin typeface="Times New Roman" pitchFamily="18" charset="0"/>
                <a:cs typeface="Times New Roman" pitchFamily="18" charset="0"/>
              </a:rPr>
              <a:t>varnashrama</a:t>
            </a:r>
            <a:r>
              <a:rPr lang="en-US" sz="2000" dirty="0" smtClean="0">
                <a:latin typeface="Times New Roman" pitchFamily="18" charset="0"/>
                <a:cs typeface="Times New Roman" pitchFamily="18" charset="0"/>
              </a:rPr>
              <a:t>', which meant division consistent with one's profession, but he certainly didn't accept the rigid class structure which had taken the place of the first '</a:t>
            </a:r>
            <a:r>
              <a:rPr lang="en-US" sz="2000" dirty="0" err="1" smtClean="0">
                <a:latin typeface="Times New Roman" pitchFamily="18" charset="0"/>
                <a:cs typeface="Times New Roman" pitchFamily="18" charset="0"/>
              </a:rPr>
              <a:t>varnashrama</a:t>
            </a:r>
            <a:r>
              <a:rPr lang="en-US" sz="2000" dirty="0" smtClean="0">
                <a:latin typeface="Times New Roman" pitchFamily="18" charset="0"/>
                <a:cs typeface="Times New Roman" pitchFamily="18" charset="0"/>
              </a:rPr>
              <a:t>'. U</a:t>
            </a:r>
            <a:r>
              <a:rPr lang="en-US" sz="2000" dirty="0" smtClean="0">
                <a:latin typeface="Times New Roman" pitchFamily="18" charset="0"/>
                <a:cs typeface="Times New Roman" pitchFamily="18" charset="0"/>
              </a:rPr>
              <a:t>ntouchability </a:t>
            </a:r>
            <a:r>
              <a:rPr lang="en-US" sz="2000" dirty="0" smtClean="0">
                <a:latin typeface="Times New Roman" pitchFamily="18" charset="0"/>
                <a:cs typeface="Times New Roman" pitchFamily="18" charset="0"/>
              </a:rPr>
              <a:t>was rock bottom point touched by this violation. It made Gandhi shudder to think of and see the conditions, the untouchables were made to stay in. They were treated as social lepers. The higher castes didn't touch them and gave the poor creatures a terrible beating if accidentally they touched a better caste person. The untouchables had literally to beg for water, because they weren't allowed to draw it from the village wells. Believing that </a:t>
            </a:r>
            <a:r>
              <a:rPr lang="en-US" sz="2000" dirty="0" err="1" smtClean="0">
                <a:latin typeface="Times New Roman" pitchFamily="18" charset="0"/>
                <a:cs typeface="Times New Roman" pitchFamily="18" charset="0"/>
              </a:rPr>
              <a:t>untouchability</a:t>
            </a:r>
            <a:r>
              <a:rPr lang="en-US" sz="2000" dirty="0" smtClean="0">
                <a:latin typeface="Times New Roman" pitchFamily="18" charset="0"/>
                <a:cs typeface="Times New Roman" pitchFamily="18" charset="0"/>
              </a:rPr>
              <a:t> is a religious </a:t>
            </a:r>
            <a:r>
              <a:rPr lang="en-US" sz="2000" dirty="0" smtClean="0">
                <a:latin typeface="Times New Roman" pitchFamily="18" charset="0"/>
                <a:cs typeface="Times New Roman" pitchFamily="18" charset="0"/>
              </a:rPr>
              <a:t>issue, Gandhi</a:t>
            </a:r>
            <a:r>
              <a:rPr lang="en-US" sz="2000" dirty="0" smtClean="0">
                <a:latin typeface="Times New Roman" pitchFamily="18" charset="0"/>
                <a:cs typeface="Times New Roman" pitchFamily="18" charset="0"/>
              </a:rPr>
              <a:t> sought to abolish the "pernicious custom" of </a:t>
            </a:r>
            <a:r>
              <a:rPr lang="en-US" sz="2000" dirty="0" err="1" smtClean="0">
                <a:latin typeface="Times New Roman" pitchFamily="18" charset="0"/>
                <a:cs typeface="Times New Roman" pitchFamily="18" charset="0"/>
              </a:rPr>
              <a:t>untouchability</a:t>
            </a:r>
            <a:r>
              <a:rPr lang="en-US" sz="2000" dirty="0" smtClean="0">
                <a:latin typeface="Times New Roman" pitchFamily="18" charset="0"/>
                <a:cs typeface="Times New Roman" pitchFamily="18" charset="0"/>
              </a:rPr>
              <a:t> not the caste system. He also avoided taking up the issues of intermarriage and inter-dining. Hindus, he believed, owed it to themselves and to Hinduism to eradicate </a:t>
            </a:r>
            <a:r>
              <a:rPr lang="en-US" sz="2000" dirty="0" err="1" smtClean="0">
                <a:latin typeface="Times New Roman" pitchFamily="18" charset="0"/>
                <a:cs typeface="Times New Roman" pitchFamily="18" charset="0"/>
              </a:rPr>
              <a:t>untouchability</a:t>
            </a:r>
            <a:endParaRPr lang="en-US"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dirty="0" smtClean="0"/>
              <a:t> </a:t>
            </a:r>
          </a:p>
          <a:p>
            <a:pPr algn="ctr">
              <a:buNone/>
            </a:pPr>
            <a:r>
              <a:rPr lang="en-US" sz="6000" dirty="0" smtClean="0">
                <a:solidFill>
                  <a:srgbClr val="00B050"/>
                </a:solidFill>
                <a:latin typeface="Algerian" pitchFamily="82" charset="0"/>
              </a:rPr>
              <a:t>Thank You and </a:t>
            </a:r>
            <a:r>
              <a:rPr lang="en-US" sz="6000" dirty="0" err="1" smtClean="0">
                <a:solidFill>
                  <a:srgbClr val="00B050"/>
                </a:solidFill>
                <a:latin typeface="Algerian" pitchFamily="82" charset="0"/>
              </a:rPr>
              <a:t>Namaskar</a:t>
            </a:r>
            <a:endParaRPr lang="en-US" sz="6000" dirty="0">
              <a:solidFill>
                <a:srgbClr val="00B050"/>
              </a:solidFill>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buNone/>
            </a:pPr>
            <a:r>
              <a:rPr lang="en-US"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buNone/>
            </a:pPr>
            <a:endParaRPr lang="en-US" sz="2000" dirty="0" smtClean="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     Mohandas </a:t>
            </a:r>
            <a:r>
              <a:rPr lang="en-US" sz="2000" dirty="0" err="1">
                <a:latin typeface="Times New Roman" pitchFamily="18" charset="0"/>
                <a:cs typeface="Times New Roman" pitchFamily="18" charset="0"/>
              </a:rPr>
              <a:t>Karamchand</a:t>
            </a:r>
            <a:r>
              <a:rPr lang="en-US" sz="2000" dirty="0">
                <a:latin typeface="Times New Roman" pitchFamily="18" charset="0"/>
                <a:cs typeface="Times New Roman" pitchFamily="18" charset="0"/>
              </a:rPr>
              <a:t> Gandhi, who was also known as Mahatma, "Great </a:t>
            </a:r>
            <a:r>
              <a:rPr lang="en-US" sz="2000" dirty="0" smtClean="0">
                <a:latin typeface="Times New Roman" pitchFamily="18" charset="0"/>
                <a:cs typeface="Times New Roman" pitchFamily="18" charset="0"/>
              </a:rPr>
              <a:t>Soul“. </a:t>
            </a:r>
            <a:r>
              <a:rPr lang="en-US" sz="2000" dirty="0">
                <a:latin typeface="Times New Roman" pitchFamily="18" charset="0"/>
                <a:cs typeface="Times New Roman" pitchFamily="18" charset="0"/>
              </a:rPr>
              <a:t>Gandhi</a:t>
            </a:r>
            <a:r>
              <a:rPr lang="en-US" sz="2000" dirty="0" smtClean="0">
                <a:latin typeface="Times New Roman" pitchFamily="18" charset="0"/>
                <a:cs typeface="Times New Roman" pitchFamily="18" charset="0"/>
              </a:rPr>
              <a:t>, a man of leadership, simplicity, bravery. The </a:t>
            </a:r>
            <a:r>
              <a:rPr lang="en-US" sz="2000" dirty="0">
                <a:latin typeface="Times New Roman" pitchFamily="18" charset="0"/>
                <a:cs typeface="Times New Roman" pitchFamily="18" charset="0"/>
              </a:rPr>
              <a:t>non-violent, tolerant, pacifistic and humanistic manner of Mahatma Gandhi is a globally recognized </a:t>
            </a:r>
            <a:r>
              <a:rPr lang="en-US" sz="2000" dirty="0" smtClean="0">
                <a:latin typeface="Times New Roman" pitchFamily="18" charset="0"/>
                <a:cs typeface="Times New Roman" pitchFamily="18" charset="0"/>
              </a:rPr>
              <a:t>fact. He </a:t>
            </a:r>
            <a:r>
              <a:rPr lang="en-US" sz="2000" dirty="0">
                <a:latin typeface="Times New Roman" pitchFamily="18" charset="0"/>
                <a:cs typeface="Times New Roman" pitchFamily="18" charset="0"/>
              </a:rPr>
              <a:t>was not only a social-worker but he was a social-reformer at par with any other eminent social-worker in </a:t>
            </a:r>
            <a:r>
              <a:rPr lang="en-US" sz="2000" dirty="0" smtClean="0">
                <a:latin typeface="Times New Roman" pitchFamily="18" charset="0"/>
                <a:cs typeface="Times New Roman" pitchFamily="18" charset="0"/>
              </a:rPr>
              <a:t>India and abroad.</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latin typeface="Times New Roman" pitchFamily="18" charset="0"/>
                <a:cs typeface="Times New Roman" pitchFamily="18" charset="0"/>
              </a:rPr>
              <a:t>Social Reforms by </a:t>
            </a:r>
            <a:r>
              <a:rPr lang="en-US" sz="2800" b="1" dirty="0" err="1" smtClean="0">
                <a:solidFill>
                  <a:srgbClr val="0070C0"/>
                </a:solidFill>
                <a:latin typeface="Times New Roman" pitchFamily="18" charset="0"/>
                <a:cs typeface="Times New Roman" pitchFamily="18" charset="0"/>
              </a:rPr>
              <a:t>Gandhiji</a:t>
            </a:r>
            <a:endParaRPr lang="en-US" sz="2800" b="1"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fontAlgn="base">
              <a:buNone/>
            </a:pPr>
            <a:r>
              <a:rPr lang="en-US" sz="2000" dirty="0" smtClean="0">
                <a:latin typeface="Times New Roman" pitchFamily="18" charset="0"/>
                <a:cs typeface="Times New Roman" pitchFamily="18" charset="0"/>
              </a:rPr>
              <a:t>     Mahatma </a:t>
            </a:r>
            <a:r>
              <a:rPr lang="en-US" sz="2000" dirty="0">
                <a:latin typeface="Times New Roman" pitchFamily="18" charset="0"/>
                <a:cs typeface="Times New Roman" pitchFamily="18" charset="0"/>
              </a:rPr>
              <a:t>Gandhi was a true social worker fighting against the evils of society. </a:t>
            </a:r>
            <a:r>
              <a:rPr lang="en-US" sz="2000" dirty="0" smtClean="0">
                <a:latin typeface="Times New Roman" pitchFamily="18" charset="0"/>
                <a:cs typeface="Times New Roman" pitchFamily="18" charset="0"/>
              </a:rPr>
              <a:t>He was the first mass leader to campaign against all social evils during that time. He </a:t>
            </a:r>
            <a:r>
              <a:rPr lang="en-US" sz="2000" dirty="0">
                <a:latin typeface="Times New Roman" pitchFamily="18" charset="0"/>
                <a:cs typeface="Times New Roman" pitchFamily="18" charset="0"/>
              </a:rPr>
              <a:t>always said, if you want to do social work, you start it yourself. He was very worried about poverty of India, and his political movements were also a type of social work</a:t>
            </a:r>
            <a:r>
              <a:rPr lang="en-US" sz="2000" dirty="0" smtClean="0">
                <a:latin typeface="Times New Roman" pitchFamily="18" charset="0"/>
                <a:cs typeface="Times New Roman" pitchFamily="18" charset="0"/>
              </a:rPr>
              <a:t>.</a:t>
            </a:r>
            <a:r>
              <a:rPr lang="en-US" sz="2000" dirty="0">
                <a:latin typeface="Times New Roman" pitchFamily="18" charset="0"/>
                <a:cs typeface="Times New Roman" pitchFamily="18" charset="0"/>
              </a:rPr>
              <a:t> Popularly known as “</a:t>
            </a:r>
            <a:r>
              <a:rPr lang="en-US" sz="2000" dirty="0" err="1">
                <a:latin typeface="Times New Roman" pitchFamily="18" charset="0"/>
                <a:cs typeface="Times New Roman" pitchFamily="18" charset="0"/>
              </a:rPr>
              <a:t>Bapu</a:t>
            </a:r>
            <a:r>
              <a:rPr lang="en-US" sz="2000" dirty="0">
                <a:latin typeface="Times New Roman" pitchFamily="18" charset="0"/>
                <a:cs typeface="Times New Roman" pitchFamily="18" charset="0"/>
              </a:rPr>
              <a:t>” in India, the Father of Nation, Mohandas </a:t>
            </a:r>
            <a:r>
              <a:rPr lang="en-US" sz="2000" dirty="0" err="1">
                <a:latin typeface="Times New Roman" pitchFamily="18" charset="0"/>
                <a:cs typeface="Times New Roman" pitchFamily="18" charset="0"/>
              </a:rPr>
              <a:t>Karamchand</a:t>
            </a:r>
            <a:r>
              <a:rPr lang="en-US" sz="2000" dirty="0">
                <a:latin typeface="Times New Roman" pitchFamily="18" charset="0"/>
                <a:cs typeface="Times New Roman" pitchFamily="18" charset="0"/>
              </a:rPr>
              <a:t> Gandhi was born on 2nd of October 1869 in </a:t>
            </a:r>
            <a:r>
              <a:rPr lang="en-US" sz="2000" dirty="0" err="1">
                <a:latin typeface="Times New Roman" pitchFamily="18" charset="0"/>
                <a:cs typeface="Times New Roman" pitchFamily="18" charset="0"/>
              </a:rPr>
              <a:t>Porbandar</a:t>
            </a:r>
            <a:r>
              <a:rPr lang="en-US" sz="2000" dirty="0">
                <a:latin typeface="Times New Roman" pitchFamily="18" charset="0"/>
                <a:cs typeface="Times New Roman" pitchFamily="18" charset="0"/>
              </a:rPr>
              <a:t> in the Gujarat State of </a:t>
            </a:r>
            <a:r>
              <a:rPr lang="en-US" sz="2000" dirty="0" smtClean="0">
                <a:latin typeface="Times New Roman" pitchFamily="18" charset="0"/>
                <a:cs typeface="Times New Roman" pitchFamily="18" charset="0"/>
              </a:rPr>
              <a:t>India. His </a:t>
            </a:r>
            <a:r>
              <a:rPr lang="en-US" sz="2000" dirty="0">
                <a:latin typeface="Times New Roman" pitchFamily="18" charset="0"/>
                <a:cs typeface="Times New Roman" pitchFamily="18" charset="0"/>
              </a:rPr>
              <a:t>contribution to the Independence Movement in British ruled India is unmatched. It makes him the preeminent leader in the Indian </a:t>
            </a:r>
            <a:r>
              <a:rPr lang="en-US" sz="2000" dirty="0" smtClean="0">
                <a:latin typeface="Times New Roman" pitchFamily="18" charset="0"/>
                <a:cs typeface="Times New Roman" pitchFamily="18" charset="0"/>
              </a:rPr>
              <a:t>history. His </a:t>
            </a:r>
            <a:r>
              <a:rPr lang="en-US" sz="2000" dirty="0">
                <a:latin typeface="Times New Roman" pitchFamily="18" charset="0"/>
                <a:cs typeface="Times New Roman" pitchFamily="18" charset="0"/>
              </a:rPr>
              <a:t>major weapon against the Empirical British Regime was non-violent civil disobedience.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smtClean="0">
                <a:solidFill>
                  <a:srgbClr val="0070C0"/>
                </a:solidFill>
                <a:latin typeface="Times New Roman" pitchFamily="18" charset="0"/>
                <a:cs typeface="Times New Roman" pitchFamily="18" charset="0"/>
              </a:rPr>
              <a:t>Champaran</a:t>
            </a:r>
            <a:r>
              <a:rPr lang="en-US" sz="2800" b="1" dirty="0" smtClean="0">
                <a:solidFill>
                  <a:srgbClr val="0070C0"/>
                </a:solidFill>
                <a:latin typeface="Times New Roman" pitchFamily="18" charset="0"/>
                <a:cs typeface="Times New Roman" pitchFamily="18" charset="0"/>
              </a:rPr>
              <a:t> Movement</a:t>
            </a:r>
            <a:endParaRPr lang="en-US" sz="2800" b="1"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dirty="0" smtClean="0"/>
              <a:t>   </a:t>
            </a:r>
            <a:r>
              <a:rPr lang="en-US" sz="2000" dirty="0" smtClean="0">
                <a:latin typeface="Times New Roman" pitchFamily="18" charset="0"/>
                <a:cs typeface="Times New Roman" pitchFamily="18" charset="0"/>
              </a:rPr>
              <a:t>The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Champaran</a:t>
            </a:r>
            <a:r>
              <a:rPr lang="en-US" sz="2000" dirty="0" smtClean="0">
                <a:latin typeface="Times New Roman" pitchFamily="18" charset="0"/>
                <a:cs typeface="Times New Roman" pitchFamily="18" charset="0"/>
              </a:rPr>
              <a:t> Satyagraha of 1917 was the first Satyagraha movement led by Gandhi in India and is considered a historically important revolt in the Indian Independence Movement. It was a farmer's uprising that took place in </a:t>
            </a:r>
            <a:r>
              <a:rPr lang="en-US" sz="2000" dirty="0" err="1" smtClean="0">
                <a:latin typeface="Times New Roman" pitchFamily="18" charset="0"/>
                <a:cs typeface="Times New Roman" pitchFamily="18" charset="0"/>
              </a:rPr>
              <a:t>Champaran</a:t>
            </a:r>
            <a:r>
              <a:rPr lang="en-US" sz="2000" dirty="0" smtClean="0">
                <a:latin typeface="Times New Roman" pitchFamily="18" charset="0"/>
                <a:cs typeface="Times New Roman" pitchFamily="18" charset="0"/>
              </a:rPr>
              <a:t> district of Bihar, India during the British colonial period</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The </a:t>
            </a:r>
            <a:r>
              <a:rPr lang="en-US" sz="2000" dirty="0" err="1" smtClean="0">
                <a:latin typeface="Times New Roman" pitchFamily="18" charset="0"/>
                <a:cs typeface="Times New Roman" pitchFamily="18" charset="0"/>
              </a:rPr>
              <a:t>Champaran</a:t>
            </a:r>
            <a:r>
              <a:rPr lang="en-US" sz="2000" dirty="0" smtClean="0">
                <a:latin typeface="Times New Roman" pitchFamily="18" charset="0"/>
                <a:cs typeface="Times New Roman" pitchFamily="18" charset="0"/>
              </a:rPr>
              <a:t> agitation in Bihar was Gandhi's first active involvement into Indian freedom politics. The </a:t>
            </a:r>
            <a:r>
              <a:rPr lang="en-US" sz="2000" dirty="0" err="1" smtClean="0">
                <a:latin typeface="Times New Roman" pitchFamily="18" charset="0"/>
                <a:cs typeface="Times New Roman" pitchFamily="18" charset="0"/>
              </a:rPr>
              <a:t>Champaran</a:t>
            </a:r>
            <a:r>
              <a:rPr lang="en-US" sz="2000" dirty="0" smtClean="0">
                <a:latin typeface="Times New Roman" pitchFamily="18" charset="0"/>
                <a:cs typeface="Times New Roman" pitchFamily="18" charset="0"/>
              </a:rPr>
              <a:t> farmers were being forced to grow Indigo and were being tortured if they </a:t>
            </a:r>
            <a:r>
              <a:rPr lang="en-US" sz="2000" dirty="0" err="1" smtClean="0">
                <a:latin typeface="Times New Roman" pitchFamily="18" charset="0"/>
                <a:cs typeface="Times New Roman" pitchFamily="18" charset="0"/>
              </a:rPr>
              <a:t>protested.The</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farmers sought Gandhi's help and through a calculated non-violent protest, Gandhi managed to win concessions from the authority</a:t>
            </a:r>
            <a:r>
              <a:rPr lang="en-US" sz="2000" dirty="0" smtClean="0">
                <a:latin typeface="Times New Roman" pitchFamily="18" charset="0"/>
                <a:cs typeface="Times New Roman" pitchFamily="18" charset="0"/>
              </a:rPr>
              <a:t>. This was fight for peasant’s right.</a:t>
            </a:r>
            <a:endParaRPr lang="en-US" sz="2000" dirty="0" smtClean="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latin typeface="Times New Roman" pitchFamily="18" charset="0"/>
                <a:cs typeface="Times New Roman" pitchFamily="18" charset="0"/>
              </a:rPr>
              <a:t>Non-cooperation Movement</a:t>
            </a:r>
            <a:r>
              <a:rPr lang="en-US" sz="2800" dirty="0" smtClean="0">
                <a:solidFill>
                  <a:srgbClr val="0070C0"/>
                </a:solidFill>
                <a:latin typeface="Times New Roman" pitchFamily="18" charset="0"/>
                <a:cs typeface="Times New Roman" pitchFamily="18" charset="0"/>
              </a:rPr>
              <a:t/>
            </a:r>
            <a:br>
              <a:rPr lang="en-US" sz="2800" dirty="0" smtClean="0">
                <a:solidFill>
                  <a:srgbClr val="0070C0"/>
                </a:solidFill>
                <a:latin typeface="Times New Roman" pitchFamily="18" charset="0"/>
                <a:cs typeface="Times New Roman" pitchFamily="18" charset="0"/>
              </a:rPr>
            </a:br>
            <a:endParaRPr lang="en-US" sz="2800" dirty="0">
              <a:solidFill>
                <a:srgbClr val="0070C0"/>
              </a:solidFill>
            </a:endParaRPr>
          </a:p>
        </p:txBody>
      </p:sp>
      <p:sp>
        <p:nvSpPr>
          <p:cNvPr id="3" name="Content Placeholder 2"/>
          <p:cNvSpPr>
            <a:spLocks noGrp="1"/>
          </p:cNvSpPr>
          <p:nvPr>
            <p:ph idx="1"/>
          </p:nvPr>
        </p:nvSpPr>
        <p:spPr/>
        <p:txBody>
          <a:bodyPr>
            <a:normAutofit/>
          </a:bodyPr>
          <a:lstStyle/>
          <a:p>
            <a:pPr algn="jus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Gandhi </a:t>
            </a:r>
            <a:r>
              <a:rPr lang="en-US" sz="2000" dirty="0" smtClean="0">
                <a:latin typeface="Times New Roman" pitchFamily="18" charset="0"/>
                <a:cs typeface="Times New Roman" pitchFamily="18" charset="0"/>
              </a:rPr>
              <a:t>had </a:t>
            </a:r>
            <a:r>
              <a:rPr lang="en-US" sz="2000" dirty="0" smtClean="0">
                <a:latin typeface="Times New Roman" pitchFamily="18" charset="0"/>
                <a:cs typeface="Times New Roman" pitchFamily="18" charset="0"/>
              </a:rPr>
              <a:t>realized </a:t>
            </a:r>
            <a:r>
              <a:rPr lang="en-US" sz="2000" dirty="0" smtClean="0">
                <a:latin typeface="Times New Roman" pitchFamily="18" charset="0"/>
                <a:cs typeface="Times New Roman" pitchFamily="18" charset="0"/>
              </a:rPr>
              <a:t>that the British had been able to be in India only because of the co-operation they received from the Indians. Keeping this in mind, he called for a non-cooperation </a:t>
            </a:r>
            <a:r>
              <a:rPr lang="en-US" sz="2000" dirty="0" err="1" smtClean="0">
                <a:latin typeface="Times New Roman" pitchFamily="18" charset="0"/>
                <a:cs typeface="Times New Roman" pitchFamily="18" charset="0"/>
              </a:rPr>
              <a:t>movement.With</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the Congress' support and his indomitable spirit, he convinced people that peaceful non-cooperation was the key to Independence. The ominous day of </a:t>
            </a:r>
            <a:r>
              <a:rPr lang="en-US" sz="2000" dirty="0" err="1" smtClean="0">
                <a:latin typeface="Times New Roman" pitchFamily="18" charset="0"/>
                <a:cs typeface="Times New Roman" pitchFamily="18" charset="0"/>
              </a:rPr>
              <a:t>Jallianwala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Bagh</a:t>
            </a:r>
            <a:r>
              <a:rPr lang="en-US" sz="2000" dirty="0" smtClean="0">
                <a:latin typeface="Times New Roman" pitchFamily="18" charset="0"/>
                <a:cs typeface="Times New Roman" pitchFamily="18" charset="0"/>
              </a:rPr>
              <a:t> Massacre triggered the non-cooperation movement. Gandhi set the goal of </a:t>
            </a:r>
            <a:r>
              <a:rPr lang="en-US" sz="2000" dirty="0" err="1" smtClean="0">
                <a:latin typeface="Times New Roman" pitchFamily="18" charset="0"/>
                <a:cs typeface="Times New Roman" pitchFamily="18" charset="0"/>
              </a:rPr>
              <a:t>Swaraj</a:t>
            </a:r>
            <a:r>
              <a:rPr lang="en-US" sz="2000" dirty="0" smtClean="0">
                <a:latin typeface="Times New Roman" pitchFamily="18" charset="0"/>
                <a:cs typeface="Times New Roman" pitchFamily="18" charset="0"/>
              </a:rPr>
              <a:t> or self-governance, which since then became the motto of Indian freedom movement</a:t>
            </a:r>
            <a:r>
              <a:rPr lang="en-US" sz="2000" dirty="0" smtClean="0">
                <a:latin typeface="Times New Roman" pitchFamily="18" charset="0"/>
                <a:cs typeface="Times New Roman" pitchFamily="18" charset="0"/>
              </a:rPr>
              <a:t>. This movement united the  people of whole India  to fight against the British.</a:t>
            </a:r>
            <a:endParaRPr lang="en-US" sz="20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solidFill>
                  <a:srgbClr val="0070C0"/>
                </a:solidFill>
                <a:latin typeface="Times New Roman" pitchFamily="18" charset="0"/>
                <a:cs typeface="Times New Roman" pitchFamily="18" charset="0"/>
              </a:rPr>
              <a:t>Salt March</a:t>
            </a:r>
            <a:r>
              <a:rPr lang="en-US" sz="3200" dirty="0" smtClean="0">
                <a:solidFill>
                  <a:srgbClr val="0070C0"/>
                </a:solidFill>
                <a:latin typeface="Times New Roman" pitchFamily="18" charset="0"/>
                <a:cs typeface="Times New Roman" pitchFamily="18" charset="0"/>
              </a:rPr>
              <a:t/>
            </a:r>
            <a:br>
              <a:rPr lang="en-US" sz="3200" dirty="0" smtClean="0">
                <a:solidFill>
                  <a:srgbClr val="0070C0"/>
                </a:solidFill>
                <a:latin typeface="Times New Roman" pitchFamily="18" charset="0"/>
                <a:cs typeface="Times New Roman" pitchFamily="18" charset="0"/>
              </a:rPr>
            </a:br>
            <a:endParaRPr lang="en-US" dirty="0">
              <a:solidFill>
                <a:srgbClr val="0070C0"/>
              </a:solidFill>
            </a:endParaRPr>
          </a:p>
        </p:txBody>
      </p:sp>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     This movement was also </a:t>
            </a:r>
            <a:r>
              <a:rPr lang="en-US" sz="2000" dirty="0" smtClean="0">
                <a:latin typeface="Times New Roman" pitchFamily="18" charset="0"/>
                <a:cs typeface="Times New Roman" pitchFamily="18" charset="0"/>
              </a:rPr>
              <a:t>known as the </a:t>
            </a:r>
            <a:r>
              <a:rPr lang="en-US" sz="2000" dirty="0" err="1" smtClean="0">
                <a:latin typeface="Times New Roman" pitchFamily="18" charset="0"/>
                <a:cs typeface="Times New Roman" pitchFamily="18" charset="0"/>
              </a:rPr>
              <a:t>Dandi</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Movement or </a:t>
            </a:r>
            <a:r>
              <a:rPr lang="en-US" sz="2000" dirty="0" err="1" smtClean="0">
                <a:latin typeface="Times New Roman" pitchFamily="18" charset="0"/>
                <a:cs typeface="Times New Roman" pitchFamily="18" charset="0"/>
              </a:rPr>
              <a:t>Dandi</a:t>
            </a:r>
            <a:r>
              <a:rPr lang="en-US" sz="2000" dirty="0" smtClean="0">
                <a:latin typeface="Times New Roman" pitchFamily="18" charset="0"/>
                <a:cs typeface="Times New Roman" pitchFamily="18" charset="0"/>
              </a:rPr>
              <a:t> March or   Salt </a:t>
            </a:r>
            <a:r>
              <a:rPr lang="en-US" sz="2000" dirty="0" smtClean="0">
                <a:latin typeface="Times New Roman" pitchFamily="18" charset="0"/>
                <a:cs typeface="Times New Roman" pitchFamily="18" charset="0"/>
              </a:rPr>
              <a:t>March is considered to be a pivotal incident in the history of freedom struggle</a:t>
            </a:r>
            <a:r>
              <a:rPr lang="en-US" sz="2000" dirty="0" smtClean="0">
                <a:latin typeface="Times New Roman" pitchFamily="18" charset="0"/>
                <a:cs typeface="Times New Roman" pitchFamily="18" charset="0"/>
              </a:rPr>
              <a:t>. This movement was started by </a:t>
            </a:r>
            <a:r>
              <a:rPr lang="en-US" sz="2000" dirty="0" err="1" smtClean="0">
                <a:latin typeface="Times New Roman" pitchFamily="18" charset="0"/>
                <a:cs typeface="Times New Roman" pitchFamily="18" charset="0"/>
              </a:rPr>
              <a:t>Gandhiji</a:t>
            </a:r>
            <a:r>
              <a:rPr lang="en-US" sz="2000" dirty="0" smtClean="0">
                <a:latin typeface="Times New Roman" pitchFamily="18" charset="0"/>
                <a:cs typeface="Times New Roman" pitchFamily="18" charset="0"/>
              </a:rPr>
              <a:t> started </a:t>
            </a:r>
            <a:r>
              <a:rPr lang="en-US" sz="2000" dirty="0" smtClean="0">
                <a:latin typeface="Times New Roman" pitchFamily="18" charset="0"/>
                <a:cs typeface="Times New Roman" pitchFamily="18" charset="0"/>
              </a:rPr>
              <a:t>against the salt tax in March 1930. He marched 388 </a:t>
            </a:r>
            <a:r>
              <a:rPr lang="en-US" sz="2000" dirty="0" err="1" smtClean="0">
                <a:latin typeface="Times New Roman" pitchFamily="18" charset="0"/>
                <a:cs typeface="Times New Roman" pitchFamily="18" charset="0"/>
              </a:rPr>
              <a:t>kilometres</a:t>
            </a:r>
            <a:r>
              <a:rPr lang="en-US" sz="2000" dirty="0" smtClean="0">
                <a:latin typeface="Times New Roman" pitchFamily="18" charset="0"/>
                <a:cs typeface="Times New Roman" pitchFamily="18" charset="0"/>
              </a:rPr>
              <a:t> from </a:t>
            </a:r>
            <a:r>
              <a:rPr lang="en-US" sz="2000" dirty="0" err="1" smtClean="0">
                <a:latin typeface="Times New Roman" pitchFamily="18" charset="0"/>
                <a:cs typeface="Times New Roman" pitchFamily="18" charset="0"/>
              </a:rPr>
              <a:t>Ahmedabad</a:t>
            </a:r>
            <a:r>
              <a:rPr lang="en-US" sz="2000" dirty="0" smtClean="0">
                <a:latin typeface="Times New Roman" pitchFamily="18" charset="0"/>
                <a:cs typeface="Times New Roman" pitchFamily="18" charset="0"/>
              </a:rPr>
              <a:t> to </a:t>
            </a:r>
            <a:r>
              <a:rPr lang="en-US" sz="2000" dirty="0" err="1" smtClean="0">
                <a:latin typeface="Times New Roman" pitchFamily="18" charset="0"/>
                <a:cs typeface="Times New Roman" pitchFamily="18" charset="0"/>
              </a:rPr>
              <a:t>Dandi</a:t>
            </a:r>
            <a:r>
              <a:rPr lang="en-US" sz="2000" dirty="0" smtClean="0">
                <a:latin typeface="Times New Roman" pitchFamily="18" charset="0"/>
                <a:cs typeface="Times New Roman" pitchFamily="18" charset="0"/>
              </a:rPr>
              <a:t> in Gujarat to make salt. Thousands of people joined him and made it one of the biggest marches in Indian history.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latin typeface="Times New Roman" pitchFamily="18" charset="0"/>
                <a:cs typeface="Times New Roman" pitchFamily="18" charset="0"/>
              </a:rPr>
              <a:t>Child-Marriage</a:t>
            </a:r>
            <a:endParaRPr lang="en-US" sz="2800" dirty="0">
              <a:solidFill>
                <a:srgbClr val="0070C0"/>
              </a:solidFill>
            </a:endParaRPr>
          </a:p>
        </p:txBody>
      </p:sp>
      <p:sp>
        <p:nvSpPr>
          <p:cNvPr id="3" name="Content Placeholder 2"/>
          <p:cNvSpPr>
            <a:spLocks noGrp="1"/>
          </p:cNvSpPr>
          <p:nvPr>
            <p:ph idx="1"/>
          </p:nvPr>
        </p:nvSpPr>
        <p:spPr/>
        <p:txBody>
          <a:bodyPr>
            <a:normAutofit fontScale="62500" lnSpcReduction="20000"/>
          </a:bodyPr>
          <a:lstStyle/>
          <a:p>
            <a:pPr algn="just">
              <a:buNone/>
            </a:pPr>
            <a:r>
              <a:rPr lang="en-US" dirty="0" smtClean="0">
                <a:latin typeface="Times New Roman" pitchFamily="18" charset="0"/>
                <a:cs typeface="Times New Roman" pitchFamily="18" charset="0"/>
              </a:rPr>
              <a:t>     Gandhi </a:t>
            </a:r>
            <a:r>
              <a:rPr lang="en-US" dirty="0" smtClean="0">
                <a:latin typeface="Times New Roman" pitchFamily="18" charset="0"/>
                <a:cs typeface="Times New Roman" pitchFamily="18" charset="0"/>
              </a:rPr>
              <a:t>was totally opposed to child-marriage. According to his thinking, the custom of child-marriage indicative of physical and moral </a:t>
            </a:r>
            <a:r>
              <a:rPr lang="en-US" dirty="0" err="1" smtClean="0">
                <a:latin typeface="Times New Roman" pitchFamily="18" charset="0"/>
                <a:cs typeface="Times New Roman" pitchFamily="18" charset="0"/>
              </a:rPr>
              <a:t>detoriation</a:t>
            </a:r>
            <a:r>
              <a:rPr lang="en-US" dirty="0" smtClean="0">
                <a:latin typeface="Times New Roman" pitchFamily="18" charset="0"/>
                <a:cs typeface="Times New Roman" pitchFamily="18" charset="0"/>
              </a:rPr>
              <a:t>. He said, it erodes our morals and convinces physical degradation. But it's not legislation which will cure a well-liked evil, its enlightened popular opinion which will roll in the hay. I am not against legislation in such matters, but I do lay greater stress on cultivation of popular opinion. Ordinarily, a woman under 18 years should never be given in marriage". He gave enthusiastic support to the kid Marriage Restraint Bill (1929) gone by the then assembly. This bill legally forbade marriages between boys under eighteen and girls under fourteen years aged, while the Hindus and Muslims were considerably against it and opposed it bitterly.</a:t>
            </a:r>
          </a:p>
          <a:p>
            <a:pPr algn="just">
              <a:buNone/>
            </a:pPr>
            <a:r>
              <a:rPr lang="en-US" dirty="0" smtClean="0">
                <a:latin typeface="Times New Roman" pitchFamily="18" charset="0"/>
                <a:cs typeface="Times New Roman" pitchFamily="18" charset="0"/>
              </a:rPr>
              <a:t>     Gandhi </a:t>
            </a:r>
            <a:r>
              <a:rPr lang="en-US" dirty="0" smtClean="0">
                <a:latin typeface="Times New Roman" pitchFamily="18" charset="0"/>
                <a:cs typeface="Times New Roman" pitchFamily="18" charset="0"/>
              </a:rPr>
              <a:t>also detested any measure or condition like widowhood, divorce, the dowry system, which smacked of victimization in any kind of the weaker section of society. Gandhi had specific ideas about widowhood and he said, has repeatedly said that each widow has the maximum amount right to remarry as every widower.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0070C0"/>
                </a:solidFill>
                <a:latin typeface="Times New Roman" pitchFamily="18" charset="0"/>
                <a:cs typeface="Times New Roman" pitchFamily="18" charset="0"/>
              </a:rPr>
              <a:t>Women</a:t>
            </a:r>
            <a:endParaRPr lang="en-US" sz="28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algn="just">
              <a:buNone/>
            </a:pPr>
            <a:r>
              <a:rPr lang="en-US" dirty="0" smtClean="0">
                <a:latin typeface="Times New Roman" pitchFamily="18" charset="0"/>
                <a:cs typeface="Times New Roman" pitchFamily="18" charset="0"/>
              </a:rPr>
              <a:t>     One </a:t>
            </a:r>
            <a:r>
              <a:rPr lang="en-US" dirty="0" smtClean="0">
                <a:latin typeface="Times New Roman" pitchFamily="18" charset="0"/>
                <a:cs typeface="Times New Roman" pitchFamily="18" charset="0"/>
              </a:rPr>
              <a:t>among the most problems of society and more so in India, which drew Gandhi's attention was the social station of girls. His attitude to women's rights was uncompromising under all conditions. He could visualize woman only as man's escort, skilled with equal mental capabilities, possessing 'the right to participate in every minute detail of the activities of man with equal right of independence and autonomy. It would be relevant to state that Gandhi's 'Satyagraha' movement was instrumental in releasing the countless inhibitions, social, emotional, political and physical, of the lady in India from the villages as well as from the cities, from the highest caste and class to the lowest. It was as if the flood-gates of suppression were lifted, and out flown the unbreakable force of the strength that was latent in the so called weaker sex.</a:t>
            </a:r>
          </a:p>
          <a:p>
            <a:pPr algn="just">
              <a:buNone/>
            </a:pPr>
            <a:r>
              <a:rPr lang="en-US" dirty="0" smtClean="0">
                <a:latin typeface="Times New Roman" pitchFamily="18" charset="0"/>
                <a:cs typeface="Times New Roman" pitchFamily="18" charset="0"/>
              </a:rPr>
              <a:t>     Gandhi </a:t>
            </a:r>
            <a:r>
              <a:rPr lang="en-US" dirty="0" smtClean="0">
                <a:latin typeface="Times New Roman" pitchFamily="18" charset="0"/>
                <a:cs typeface="Times New Roman" pitchFamily="18" charset="0"/>
              </a:rPr>
              <a:t>wanted the enlightened women of India to hunt relentlessly the repeal of all legal disqualifications and removal of social discrimination against women in India. He considered legislation to get rid of the inequalities of girls as essential. Gandhi saw the mother in every woman.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latin typeface="Times New Roman" pitchFamily="18" charset="0"/>
                <a:cs typeface="Times New Roman" pitchFamily="18" charset="0"/>
              </a:rPr>
              <a:t>Devadasis &amp; </a:t>
            </a:r>
            <a:r>
              <a:rPr lang="en-US" sz="2800" b="1" dirty="0" smtClean="0">
                <a:solidFill>
                  <a:srgbClr val="0070C0"/>
                </a:solidFill>
                <a:latin typeface="Times New Roman" pitchFamily="18" charset="0"/>
                <a:cs typeface="Times New Roman" pitchFamily="18" charset="0"/>
              </a:rPr>
              <a:t>Prostitutes</a:t>
            </a:r>
            <a:endParaRPr lang="en-US" sz="28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25000" lnSpcReduction="20000"/>
          </a:bodyPr>
          <a:lstStyle/>
          <a:p>
            <a:pPr algn="just">
              <a:buNone/>
            </a:pPr>
            <a:r>
              <a:rPr lang="en-US" sz="8000" dirty="0" smtClean="0">
                <a:latin typeface="Times New Roman" pitchFamily="18" charset="0"/>
                <a:cs typeface="Times New Roman" pitchFamily="18" charset="0"/>
              </a:rPr>
              <a:t>      </a:t>
            </a:r>
          </a:p>
          <a:p>
            <a:pPr algn="just">
              <a:buNone/>
            </a:pPr>
            <a:r>
              <a:rPr lang="en-US" sz="8000" dirty="0" smtClean="0">
                <a:latin typeface="Times New Roman" pitchFamily="18" charset="0"/>
                <a:cs typeface="Times New Roman" pitchFamily="18" charset="0"/>
              </a:rPr>
              <a:t>     </a:t>
            </a:r>
            <a:r>
              <a:rPr lang="en-US" sz="8000" dirty="0" err="1" smtClean="0">
                <a:latin typeface="Times New Roman" pitchFamily="18" charset="0"/>
                <a:cs typeface="Times New Roman" pitchFamily="18" charset="0"/>
              </a:rPr>
              <a:t>Gandhiji</a:t>
            </a:r>
            <a:r>
              <a:rPr lang="en-US" sz="8000" dirty="0" smtClean="0">
                <a:latin typeface="Times New Roman" pitchFamily="18" charset="0"/>
                <a:cs typeface="Times New Roman" pitchFamily="18" charset="0"/>
              </a:rPr>
              <a:t> </a:t>
            </a:r>
            <a:r>
              <a:rPr lang="en-US" sz="8000" dirty="0" smtClean="0">
                <a:latin typeface="Times New Roman" pitchFamily="18" charset="0"/>
                <a:cs typeface="Times New Roman" pitchFamily="18" charset="0"/>
              </a:rPr>
              <a:t>was keen to boost the status of girls in India to its rightful </a:t>
            </a:r>
            <a:r>
              <a:rPr lang="en-US" sz="8000" dirty="0" smtClean="0">
                <a:latin typeface="Times New Roman" pitchFamily="18" charset="0"/>
                <a:cs typeface="Times New Roman" pitchFamily="18" charset="0"/>
              </a:rPr>
              <a:t>place. He </a:t>
            </a:r>
            <a:r>
              <a:rPr lang="en-US" sz="8000" dirty="0" smtClean="0">
                <a:latin typeface="Times New Roman" pitchFamily="18" charset="0"/>
                <a:cs typeface="Times New Roman" pitchFamily="18" charset="0"/>
              </a:rPr>
              <a:t>felt very pained at the matter of Devadasis, because he felt that it had been deceiving God to use young girls for the priests' carnal pleasures under the guise of service to God. Similarly, he considered the existence of prostitutes a shame on society and men. In reference to the matter of Devadasis, Gandhi considered the name '</a:t>
            </a:r>
            <a:r>
              <a:rPr lang="en-US" sz="8000" dirty="0" err="1" smtClean="0">
                <a:latin typeface="Times New Roman" pitchFamily="18" charset="0"/>
                <a:cs typeface="Times New Roman" pitchFamily="18" charset="0"/>
              </a:rPr>
              <a:t>Devadasi</a:t>
            </a:r>
            <a:r>
              <a:rPr lang="en-US" sz="8000" dirty="0" smtClean="0">
                <a:latin typeface="Times New Roman" pitchFamily="18" charset="0"/>
                <a:cs typeface="Times New Roman" pitchFamily="18" charset="0"/>
              </a:rPr>
              <a:t>' a euphemism for prostitutes. He considered it within the same light as that of prostitution. And to him this crime of man against woman was far more serious than that of a hungry man stealing a banana or that of a needy youngster picking a pocket. Gandhi believed that this vice was prevalent in cities and therefore the majority of villages were more or less freed from it</a:t>
            </a:r>
            <a:r>
              <a:rPr lang="en-US" sz="8000" dirty="0" smtClean="0">
                <a:latin typeface="Times New Roman" pitchFamily="18" charset="0"/>
                <a:cs typeface="Times New Roman" pitchFamily="18" charset="0"/>
              </a:rPr>
              <a:t>. He believed </a:t>
            </a:r>
            <a:r>
              <a:rPr lang="en-US" sz="8000" dirty="0" smtClean="0">
                <a:latin typeface="Times New Roman" pitchFamily="18" charset="0"/>
                <a:cs typeface="Times New Roman" pitchFamily="18" charset="0"/>
              </a:rPr>
              <a:t>that the change should start at the root of social thinking</a:t>
            </a:r>
            <a:r>
              <a:rPr lang="en-US" sz="8000" dirty="0" smtClean="0">
                <a:latin typeface="Times New Roman" pitchFamily="18" charset="0"/>
                <a:cs typeface="Times New Roman" pitchFamily="18" charset="0"/>
              </a:rPr>
              <a:t>. And he was successful in making it a social movement to eradicate </a:t>
            </a:r>
            <a:r>
              <a:rPr lang="en-US" sz="8000" dirty="0" smtClean="0">
                <a:latin typeface="Times New Roman" pitchFamily="18" charset="0"/>
                <a:cs typeface="Times New Roman" pitchFamily="18" charset="0"/>
              </a:rPr>
              <a:t> </a:t>
            </a:r>
            <a:r>
              <a:rPr lang="en-US" sz="8000" dirty="0" smtClean="0">
                <a:latin typeface="Times New Roman" pitchFamily="18" charset="0"/>
                <a:cs typeface="Times New Roman" pitchFamily="18" charset="0"/>
              </a:rPr>
              <a:t>this evil.</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1025</Words>
  <Application>Microsoft Office PowerPoint</Application>
  <PresentationFormat>On-screen Show (4:3)</PresentationFormat>
  <Paragraphs>31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Gandhi as a Social Reformer</vt:lpstr>
      <vt:lpstr>Slide 2</vt:lpstr>
      <vt:lpstr>Social Reforms by Gandhiji</vt:lpstr>
      <vt:lpstr>Champaran Movement</vt:lpstr>
      <vt:lpstr>Non-cooperation Movement </vt:lpstr>
      <vt:lpstr>Salt March </vt:lpstr>
      <vt:lpstr>Child-Marriage</vt:lpstr>
      <vt:lpstr>Women</vt:lpstr>
      <vt:lpstr>Devadasis &amp; Prostitutes</vt:lpstr>
      <vt:lpstr>Untouchability</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Gandhi as a Social Reformer</dc:title>
  <dc:creator>MAMUN</dc:creator>
  <cp:lastModifiedBy>MAMUN</cp:lastModifiedBy>
  <cp:revision>46</cp:revision>
  <dcterms:created xsi:type="dcterms:W3CDTF">2020-02-03T14:09:58Z</dcterms:created>
  <dcterms:modified xsi:type="dcterms:W3CDTF">2020-02-05T06:39:36Z</dcterms:modified>
</cp:coreProperties>
</file>